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7"/>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303" r:id="rId22"/>
    <p:sldId id="292" r:id="rId23"/>
    <p:sldId id="295" r:id="rId24"/>
    <p:sldId id="298" r:id="rId25"/>
    <p:sldId id="297" r:id="rId26"/>
    <p:sldId id="299" r:id="rId27"/>
    <p:sldId id="306" r:id="rId28"/>
    <p:sldId id="307" r:id="rId29"/>
    <p:sldId id="310" r:id="rId30"/>
    <p:sldId id="311" r:id="rId31"/>
    <p:sldId id="300" r:id="rId32"/>
    <p:sldId id="301" r:id="rId33"/>
    <p:sldId id="312" r:id="rId34"/>
    <p:sldId id="313" r:id="rId35"/>
    <p:sldId id="296" r:id="rId36"/>
    <p:sldId id="302" r:id="rId37"/>
    <p:sldId id="308" r:id="rId38"/>
    <p:sldId id="309" r:id="rId39"/>
    <p:sldId id="314" r:id="rId40"/>
    <p:sldId id="294" r:id="rId41"/>
    <p:sldId id="293" r:id="rId42"/>
    <p:sldId id="315" r:id="rId43"/>
    <p:sldId id="285" r:id="rId44"/>
    <p:sldId id="283" r:id="rId45"/>
    <p:sldId id="28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73"/>
            <p14:sldId id="274"/>
            <p14:sldId id="275"/>
            <p14:sldId id="276"/>
            <p14:sldId id="277"/>
            <p14:sldId id="270"/>
            <p14:sldId id="271"/>
            <p14:sldId id="272"/>
            <p14:sldId id="278"/>
            <p14:sldId id="279"/>
            <p14:sldId id="280"/>
            <p14:sldId id="281"/>
            <p14:sldId id="282"/>
            <p14:sldId id="287"/>
            <p14:sldId id="288"/>
            <p14:sldId id="289"/>
            <p14:sldId id="290"/>
            <p14:sldId id="291"/>
            <p14:sldId id="303"/>
            <p14:sldId id="292"/>
            <p14:sldId id="295"/>
            <p14:sldId id="298"/>
            <p14:sldId id="297"/>
            <p14:sldId id="299"/>
            <p14:sldId id="306"/>
            <p14:sldId id="307"/>
            <p14:sldId id="310"/>
            <p14:sldId id="311"/>
            <p14:sldId id="300"/>
            <p14:sldId id="301"/>
            <p14:sldId id="312"/>
            <p14:sldId id="313"/>
            <p14:sldId id="296"/>
            <p14:sldId id="302"/>
            <p14:sldId id="308"/>
            <p14:sldId id="309"/>
            <p14:sldId id="314"/>
            <p14:sldId id="294"/>
            <p14:sldId id="293"/>
            <p14:sldId id="315"/>
          </p14:sldIdLst>
        </p14:section>
        <p14:section name="Archive" id="{018D17C2-22A2-47BD-9F3E-3E54B1FB323C}">
          <p14:sldIdLst>
            <p14:sldId id="285"/>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67073" autoAdjust="0"/>
  </p:normalViewPr>
  <p:slideViewPr>
    <p:cSldViewPr snapToGrid="0">
      <p:cViewPr varScale="1">
        <p:scale>
          <a:sx n="55" d="100"/>
          <a:sy n="55" d="100"/>
        </p:scale>
        <p:origin x="143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D38207F-AD82-4085-A8C7-368CE5FEE96C}" type="presOf" srcId="{21443F69-21D4-4298-A1A6-77E79E2536C0}" destId="{8CD9DBB6-FB6C-414C-8E33-C2EB5C79FEF6}" srcOrd="0" destOrd="0" presId="urn:microsoft.com/office/officeart/2005/8/layout/architecture"/>
    <dgm:cxn modelId="{EFFB108F-DF6F-444B-A18E-3982E3F91F64}" srcId="{21443F69-21D4-4298-A1A6-77E79E2536C0}" destId="{B3ABD250-A5DE-4196-8E89-DF5BD732D8A6}" srcOrd="1" destOrd="0" parTransId="{FA08EEA5-3FF4-4D67-AD1F-855FD0DFA98E}" sibTransId="{A841E7BD-99C8-4A69-A895-3C66E9633144}"/>
    <dgm:cxn modelId="{93BCB5A4-1BC5-460C-AF1E-8BB6F36252A8}" type="presOf" srcId="{B3ABD250-A5DE-4196-8E89-DF5BD732D8A6}" destId="{4CB6BE25-C0AD-4491-999D-DF9ED8F046A1}"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981BBF90-E065-466D-94D9-BD99B7434F3A}" srcId="{5CF462E3-92E7-4127-91F3-26770C39284F}" destId="{6019A26C-7928-455F-98AA-81579A4509FC}" srcOrd="0" destOrd="0" parTransId="{AA5A1FFB-B95E-42EF-B025-F6D349ED7390}" sibTransId="{BAD33211-78A3-45DB-A40C-001746A1D8CF}"/>
    <dgm:cxn modelId="{31A4C51F-AFC3-46E1-B380-34B5D9213477}" type="presOf" srcId="{A45AC6F6-C349-4177-9632-C3CEF214E8DF}" destId="{ADD5B5CC-DE68-4201-8D9E-3E21960169E6}"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BDF688BC-E0D5-42AB-B33C-D367A2FA43AB}" type="presOf" srcId="{5CF462E3-92E7-4127-91F3-26770C39284F}" destId="{7759BB7D-86CB-460E-841C-A142AB016B6B}" srcOrd="0" destOrd="0" presId="urn:microsoft.com/office/officeart/2005/8/layout/architecture"/>
    <dgm:cxn modelId="{26382160-14A0-4DE1-B39B-EBD096D50740}" type="presOf" srcId="{E3553F23-FB63-46A5-8D2F-4733F6A833E6}" destId="{8E834D84-918C-42AF-8EB1-DB73C2F0EA87}" srcOrd="0" destOrd="0" presId="urn:microsoft.com/office/officeart/2005/8/layout/architecture"/>
    <dgm:cxn modelId="{469D4E7D-7E0F-4BB5-8A09-33D566F778F0}" srcId="{6019A26C-7928-455F-98AA-81579A4509FC}" destId="{21443F69-21D4-4298-A1A6-77E79E2536C0}" srcOrd="0" destOrd="0" parTransId="{270A3F39-0A78-4EFF-9D55-E8D32315A57E}" sibTransId="{6B2A30EB-1A82-4EA4-9D3B-EFF52B5FB6D5}"/>
    <dgm:cxn modelId="{0E20F883-FD5D-4C73-AB14-B51C9DF31801}" srcId="{21443F69-21D4-4298-A1A6-77E79E2536C0}" destId="{ED378E37-706B-4192-BB47-CD4BD4567EA0}" srcOrd="0" destOrd="0" parTransId="{1672EB65-B0AD-453A-8952-BFEDFA343964}" sibTransId="{44B4E168-4AC2-4BDE-9EA8-E80B73038C88}"/>
    <dgm:cxn modelId="{3045E024-7CD5-4913-96B1-D7CFF5BE0B80}" type="presOf" srcId="{ED378E37-706B-4192-BB47-CD4BD4567EA0}" destId="{4F2CC554-3225-4628-B445-7A92EEF2C3BD}"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a:t>
            </a:r>
            <a:r>
              <a:rPr lang="en-US" baseline="0" dirty="0"/>
              <a:t> pull Microsoft/sample-</a:t>
            </a:r>
            <a:r>
              <a:rPr lang="en-US" baseline="0" dirty="0" err="1"/>
              <a:t>dotnet</a:t>
            </a:r>
            <a:endParaRPr lang="en-US" baseline="0" dirty="0"/>
          </a:p>
          <a:p>
            <a:r>
              <a:rPr lang="en-US" baseline="0" dirty="0"/>
              <a:t>Docker images</a:t>
            </a:r>
          </a:p>
          <a:p>
            <a:r>
              <a:rPr lang="en-US" baseline="0" dirty="0"/>
              <a:t>Docker run Microsoft/sample-</a:t>
            </a:r>
            <a:r>
              <a:rPr lang="en-US" baseline="0" dirty="0" err="1"/>
              <a:t>dotnet</a:t>
            </a:r>
            <a:endParaRPr lang="en-US" baseline="0" dirty="0"/>
          </a:p>
          <a:p>
            <a:r>
              <a:rPr lang="en-US" baseline="0" dirty="0"/>
              <a:t>Docker </a:t>
            </a:r>
            <a:r>
              <a:rPr lang="en-US" baseline="0" dirty="0" err="1"/>
              <a:t>ps</a:t>
            </a:r>
            <a:endParaRPr lang="en-US" baseline="0" dirty="0"/>
          </a:p>
          <a:p>
            <a:r>
              <a:rPr lang="en-US" baseline="0" dirty="0"/>
              <a:t>Docker </a:t>
            </a:r>
            <a:r>
              <a:rPr lang="en-US" baseline="0" dirty="0" err="1"/>
              <a:t>rm</a:t>
            </a:r>
            <a:r>
              <a:rPr lang="en-US" baseline="0" dirty="0"/>
              <a:t> </a:t>
            </a:r>
          </a:p>
          <a:p>
            <a:r>
              <a:rPr lang="en-US" baseline="0" dirty="0"/>
              <a:t>Docker run –</a:t>
            </a:r>
            <a:r>
              <a:rPr lang="en-US" baseline="0" dirty="0" err="1"/>
              <a:t>rm</a:t>
            </a:r>
            <a:r>
              <a:rPr lang="en-US" baseline="0" dirty="0"/>
              <a:t> Microsoft/sample-</a:t>
            </a:r>
            <a:r>
              <a:rPr lang="en-US" baseline="0" dirty="0" err="1"/>
              <a:t>dotnet</a:t>
            </a:r>
            <a:endParaRPr lang="en-US" baseline="0" dirty="0"/>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342034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https://microbadger.com/images/microsoft/dotnet-nightly</a:t>
            </a:r>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58638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p:txBody>
      </p:sp>
      <p:sp>
        <p:nvSpPr>
          <p:cNvPr id="4" name="Slide Number Placeholder 3"/>
          <p:cNvSpPr>
            <a:spLocks noGrp="1"/>
          </p:cNvSpPr>
          <p:nvPr>
            <p:ph type="sldNum" sz="quarter" idx="10"/>
          </p:nvPr>
        </p:nvSpPr>
        <p:spPr/>
        <p:txBody>
          <a:bodyPr/>
          <a:lstStyle/>
          <a:p>
            <a:fld id="{4FC2FA96-E043-47F1-B25A-65CD4606D510}" type="slidenum">
              <a:rPr lang="en-US" smtClean="0"/>
              <a:t>31</a:t>
            </a:fld>
            <a:endParaRPr lang="en-US"/>
          </a:p>
        </p:txBody>
      </p:sp>
    </p:spTree>
    <p:extLst>
      <p:ext uri="{BB962C8B-B14F-4D97-AF65-F5344CB8AC3E}">
        <p14:creationId xmlns:p14="http://schemas.microsoft.com/office/powerpoint/2010/main" val="94559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a:t>
            </a:r>
            <a:r>
              <a:rPr lang="en-US" baseline="0" dirty="0"/>
              <a:t> dev Dockerfile to build and run application</a:t>
            </a:r>
          </a:p>
          <a:p>
            <a:r>
              <a:rPr lang="en-US" baseline="0" dirty="0"/>
              <a:t>Simple deployment application</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32</a:t>
            </a:fld>
            <a:endParaRPr lang="en-US"/>
          </a:p>
        </p:txBody>
      </p:sp>
    </p:spTree>
    <p:extLst>
      <p:ext uri="{BB962C8B-B14F-4D97-AF65-F5344CB8AC3E}">
        <p14:creationId xmlns:p14="http://schemas.microsoft.com/office/powerpoint/2010/main" val="67772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err="1"/>
              <a:t>Monitizing</a:t>
            </a:r>
            <a:r>
              <a:rPr lang="en-US" baseline="0" dirty="0"/>
              <a:t>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35</a:t>
            </a:fld>
            <a:endParaRPr lang="en-US"/>
          </a:p>
        </p:txBody>
      </p:sp>
    </p:spTree>
    <p:extLst>
      <p:ext uri="{BB962C8B-B14F-4D97-AF65-F5344CB8AC3E}">
        <p14:creationId xmlns:p14="http://schemas.microsoft.com/office/powerpoint/2010/main" val="253308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demo to store configuration</a:t>
            </a:r>
          </a:p>
          <a:p>
            <a:r>
              <a:rPr lang="en-US" dirty="0"/>
              <a:t>Cats vs dogs demo</a:t>
            </a:r>
          </a:p>
        </p:txBody>
      </p:sp>
      <p:sp>
        <p:nvSpPr>
          <p:cNvPr id="4" name="Slide Number Placeholder 3"/>
          <p:cNvSpPr>
            <a:spLocks noGrp="1"/>
          </p:cNvSpPr>
          <p:nvPr>
            <p:ph type="sldNum" sz="quarter" idx="10"/>
          </p:nvPr>
        </p:nvSpPr>
        <p:spPr/>
        <p:txBody>
          <a:bodyPr/>
          <a:lstStyle/>
          <a:p>
            <a:fld id="{4FC2FA96-E043-47F1-B25A-65CD4606D510}" type="slidenum">
              <a:rPr lang="en-US" smtClean="0"/>
              <a:t>38</a:t>
            </a:fld>
            <a:endParaRPr lang="en-US"/>
          </a:p>
        </p:txBody>
      </p:sp>
    </p:spTree>
    <p:extLst>
      <p:ext uri="{BB962C8B-B14F-4D97-AF65-F5344CB8AC3E}">
        <p14:creationId xmlns:p14="http://schemas.microsoft.com/office/powerpoint/2010/main" val="25849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a:p>
            <a:r>
              <a:rPr lang="en-US" sz="1200" b="0" i="0" kern="1200" cap="all" dirty="0">
                <a:solidFill>
                  <a:schemeClr val="tx1"/>
                </a:solidFill>
                <a:effectLst/>
                <a:latin typeface="+mn-lt"/>
                <a:ea typeface="+mn-ea"/>
                <a:cs typeface="+mn-cs"/>
              </a:rPr>
              <a:t>SIMPLY SHARE YOUR APPLICATION WITH OTHERS</a:t>
            </a:r>
          </a:p>
          <a:p>
            <a:r>
              <a:rPr lang="en-US" sz="1200" b="0" i="0" kern="1200" dirty="0">
                <a:solidFill>
                  <a:schemeClr val="tx1"/>
                </a:solidFill>
                <a:effectLst/>
                <a:latin typeface="+mn-lt"/>
                <a:ea typeface="+mn-ea"/>
                <a:cs typeface="+mn-cs"/>
              </a:rPr>
              <a:t>Ship containers without worrying about environment dependencies creating issues for your application. Other teams can easily link to or test against your app without having to learn about how it works.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a:p>
            <a:r>
              <a:rPr lang="en-US" sz="1200" b="0" i="0" kern="1200" cap="all" dirty="0">
                <a:solidFill>
                  <a:schemeClr val="tx1"/>
                </a:solidFill>
                <a:effectLst/>
                <a:latin typeface="+mn-lt"/>
                <a:ea typeface="+mn-ea"/>
                <a:cs typeface="+mn-cs"/>
              </a:rPr>
              <a:t>EASILY REMEDIATE ISSUES</a:t>
            </a:r>
          </a:p>
          <a:p>
            <a:r>
              <a:rPr lang="en-US" sz="1200" b="0" i="0" kern="1200" dirty="0">
                <a:solidFill>
                  <a:schemeClr val="tx1"/>
                </a:solidFill>
                <a:effectLst/>
                <a:latin typeface="+mn-lt"/>
                <a:ea typeface="+mn-ea"/>
                <a:cs typeface="+mn-cs"/>
              </a:rPr>
              <a:t>Docker makes it easy to identify issues, isolate the problem container, quickly roll back to make the necessary changes, and then push the updated container into production. Isolation between containers makes these changes less disruptive than in traditional software models.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80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vs instance analogy</a:t>
            </a:r>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186860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Interface</a:t>
            </a:r>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2888732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900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p:txBody>
          <a:bodyPr/>
          <a:lstStyle/>
          <a:p>
            <a:r>
              <a:rPr lang="en-US" kern="1200" dirty="0">
                <a:solidFill>
                  <a:schemeClr val="bg1"/>
                </a:solidFill>
              </a:rPr>
              <a:t>Docker is the world's leading software containerization platform</a:t>
            </a:r>
          </a:p>
          <a:p>
            <a:endParaRPr lang="en-US" dirty="0"/>
          </a:p>
        </p:txBody>
      </p:sp>
      <p:pic>
        <p:nvPicPr>
          <p:cNvPr id="4" name="Picture 3"/>
          <p:cNvPicPr>
            <a:picLocks noChangeAspect="1"/>
          </p:cNvPicPr>
          <p:nvPr/>
        </p:nvPicPr>
        <p:blipFill>
          <a:blip r:embed="rId3"/>
          <a:stretch>
            <a:fillRect/>
          </a:stretch>
        </p:blipFill>
        <p:spPr>
          <a:xfrm>
            <a:off x="1747837" y="2524125"/>
            <a:ext cx="8696325" cy="1809750"/>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CONTAINERS VS VIRTUAL MACHINES</a:t>
            </a:r>
            <a:br>
              <a:rPr lang="en-US" cap="all" dirty="0"/>
            </a:br>
            <a:endParaRPr lang="en-US" dirty="0"/>
          </a:p>
        </p:txBody>
      </p:sp>
      <p:sp>
        <p:nvSpPr>
          <p:cNvPr id="5" name="Text Placeholder 4"/>
          <p:cNvSpPr>
            <a:spLocks noGrp="1"/>
          </p:cNvSpPr>
          <p:nvPr>
            <p:ph type="body"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143579092"/>
              </p:ext>
            </p:extLst>
          </p:nvPr>
        </p:nvGraphicFramePr>
        <p:xfrm>
          <a:off x="742950" y="1512888"/>
          <a:ext cx="10706100" cy="3829050"/>
        </p:xfrm>
        <a:graphic>
          <a:graphicData uri="http://schemas.openxmlformats.org/presentationml/2006/ole">
            <mc:AlternateContent xmlns:mc="http://schemas.openxmlformats.org/markup-compatibility/2006">
              <mc:Choice xmlns:v="urn:schemas-microsoft-com:vml" Requires="v">
                <p:oleObj spid="_x0000_s1031"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742950" y="1512888"/>
                        <a:ext cx="10706100" cy="3829050"/>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r>
              <a:rPr lang="en-US" dirty="0"/>
              <a:t>Skip the setup and maintenance of development environments and language-specific tooling. Focus on creating new features, fixing issues, and shipping software.</a:t>
            </a:r>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r>
              <a:rPr lang="en-US" dirty="0"/>
              <a:t>Docker creates a common framework for developers and sysadmins to work together on distributed applications</a:t>
            </a:r>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a:p>
            <a:r>
              <a:rPr lang="en-US" dirty="0"/>
              <a:t>Q &amp; A</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r>
              <a:rPr lang="en-US" dirty="0"/>
              <a:t>Docker allows you to dynamically change your application -- from adding new capabilities and scaling services, to quickly changing problem areas.</a:t>
            </a:r>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3640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Concepts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vs Container</a:t>
            </a:r>
          </a:p>
        </p:txBody>
      </p:sp>
      <p:sp>
        <p:nvSpPr>
          <p:cNvPr id="5" name="Text Placeholder 4"/>
          <p:cNvSpPr>
            <a:spLocks noGrp="1"/>
          </p:cNvSpPr>
          <p:nvPr>
            <p:ph type="body" idx="1"/>
          </p:nvPr>
        </p:nvSpPr>
        <p:spPr/>
        <p:txBody>
          <a:bodyPr/>
          <a:lstStyle/>
          <a:p>
            <a:pPr marL="169329" indent="0">
              <a:buNone/>
            </a:pPr>
            <a:r>
              <a:rPr lang="en-US" dirty="0"/>
              <a:t>Image – it is a template (application plus required binaries and libraries)</a:t>
            </a:r>
          </a:p>
          <a:p>
            <a:pPr marL="169329" indent="0">
              <a:buNone/>
            </a:pPr>
            <a:r>
              <a:rPr lang="en-US" dirty="0"/>
              <a:t>Container – a running instance of an image.</a:t>
            </a:r>
          </a:p>
          <a:p>
            <a:pPr marL="169329" indent="0">
              <a:buNone/>
            </a:pPr>
            <a:endParaRPr lang="en-US" dirty="0"/>
          </a:p>
          <a:p>
            <a:pPr marL="169329" indent="0">
              <a:buNone/>
            </a:pPr>
            <a:endParaRPr lang="en-US" dirty="0"/>
          </a:p>
        </p:txBody>
      </p:sp>
    </p:spTree>
    <p:extLst>
      <p:ext uri="{BB962C8B-B14F-4D97-AF65-F5344CB8AC3E}">
        <p14:creationId xmlns:p14="http://schemas.microsoft.com/office/powerpoint/2010/main" val="318622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Daemon</a:t>
            </a:r>
          </a:p>
        </p:txBody>
      </p:sp>
      <p:sp>
        <p:nvSpPr>
          <p:cNvPr id="3" name="Text Placeholder 2"/>
          <p:cNvSpPr>
            <a:spLocks noGrp="1"/>
          </p:cNvSpPr>
          <p:nvPr>
            <p:ph type="body" idx="1"/>
          </p:nvPr>
        </p:nvSpPr>
        <p:spPr/>
        <p:txBody>
          <a:bodyPr/>
          <a:lstStyle/>
          <a:p>
            <a:r>
              <a:rPr lang="en-US" dirty="0"/>
              <a:t>Builds images</a:t>
            </a:r>
          </a:p>
          <a:p>
            <a:r>
              <a:rPr lang="en-US" dirty="0"/>
              <a:t>Runs and manages containers</a:t>
            </a:r>
          </a:p>
          <a:p>
            <a:r>
              <a:rPr lang="en-US" dirty="0"/>
              <a:t>RESTful API</a:t>
            </a:r>
          </a:p>
        </p:txBody>
      </p:sp>
    </p:spTree>
    <p:extLst>
      <p:ext uri="{BB962C8B-B14F-4D97-AF65-F5344CB8AC3E}">
        <p14:creationId xmlns:p14="http://schemas.microsoft.com/office/powerpoint/2010/main" val="17770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Text Placeholder 2"/>
          <p:cNvSpPr>
            <a:spLocks noGrp="1"/>
          </p:cNvSpPr>
          <p:nvPr>
            <p:ph type="body" idx="1"/>
          </p:nvPr>
        </p:nvSpPr>
        <p:spPr/>
        <p:txBody>
          <a:bodyPr numCol="1"/>
          <a:lstStyle/>
          <a:p>
            <a:r>
              <a:rPr lang="en-US" dirty="0"/>
              <a:t>pull - Pull an image or a repository from a registry</a:t>
            </a:r>
          </a:p>
          <a:p>
            <a:r>
              <a:rPr lang="en-US" dirty="0"/>
              <a:t>images - List images</a:t>
            </a:r>
          </a:p>
          <a:p>
            <a:r>
              <a:rPr lang="en-US" dirty="0"/>
              <a:t>run - Run a command in a new container</a:t>
            </a:r>
          </a:p>
          <a:p>
            <a:r>
              <a:rPr lang="en-US" dirty="0" err="1"/>
              <a:t>ps</a:t>
            </a:r>
            <a:r>
              <a:rPr lang="en-US" dirty="0"/>
              <a:t> - List containers</a:t>
            </a:r>
          </a:p>
          <a:p>
            <a:r>
              <a:rPr lang="en-US" dirty="0" err="1"/>
              <a:t>rm</a:t>
            </a:r>
            <a:r>
              <a:rPr lang="en-US" dirty="0"/>
              <a:t> - Remove one or more containers</a:t>
            </a:r>
          </a:p>
          <a:p>
            <a:r>
              <a:rPr lang="en-US" dirty="0" err="1"/>
              <a:t>rmi</a:t>
            </a:r>
            <a:r>
              <a:rPr lang="en-US" dirty="0"/>
              <a:t> - Remove one or more images</a:t>
            </a:r>
          </a:p>
          <a:p>
            <a:pPr marL="169329" indent="0">
              <a:buNone/>
            </a:pPr>
            <a:endParaRPr lang="en-US" dirty="0"/>
          </a:p>
          <a:p>
            <a:endParaRPr lang="en-US" dirty="0"/>
          </a:p>
        </p:txBody>
      </p:sp>
    </p:spTree>
    <p:extLst>
      <p:ext uri="{BB962C8B-B14F-4D97-AF65-F5344CB8AC3E}">
        <p14:creationId xmlns:p14="http://schemas.microsoft.com/office/powerpoint/2010/main" val="337514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05377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File System</a:t>
            </a:r>
          </a:p>
        </p:txBody>
      </p:sp>
      <p:sp>
        <p:nvSpPr>
          <p:cNvPr id="5" name="Text Placeholder 4"/>
          <p:cNvSpPr>
            <a:spLocks noGrp="1"/>
          </p:cNvSpPr>
          <p:nvPr>
            <p:ph type="body" idx="1"/>
          </p:nvPr>
        </p:nvSpPr>
        <p:spPr/>
        <p:txBody>
          <a:bodyPr/>
          <a:lstStyle/>
          <a:p>
            <a:r>
              <a:rPr lang="en-US" dirty="0"/>
              <a:t>Logical file system by grouping different file system primitives into branches (directories, file systems, </a:t>
            </a:r>
            <a:r>
              <a:rPr lang="en-US" dirty="0" err="1"/>
              <a:t>subvolumes</a:t>
            </a:r>
            <a:r>
              <a:rPr lang="en-US" dirty="0"/>
              <a:t>, snapshots)</a:t>
            </a:r>
          </a:p>
          <a:p>
            <a:endParaRPr lang="en-US" dirty="0"/>
          </a:p>
          <a:p>
            <a:r>
              <a:rPr lang="en-US" dirty="0"/>
              <a:t>Each branch represents a layer in a Docker image</a:t>
            </a:r>
          </a:p>
          <a:p>
            <a:endParaRPr lang="en-US" dirty="0"/>
          </a:p>
          <a:p>
            <a:r>
              <a:rPr lang="en-US" dirty="0"/>
              <a:t>Allows images to be constructed / deconstructed as needed vs. a huge monolithic image (ala traditional virtual machines)</a:t>
            </a:r>
          </a:p>
          <a:p>
            <a:endParaRPr lang="en-US" dirty="0"/>
          </a:p>
          <a:p>
            <a:r>
              <a:rPr lang="en-US" dirty="0"/>
              <a:t>When a container is started a writeable layer is added to the “top” of the file system</a:t>
            </a:r>
          </a:p>
          <a:p>
            <a:endParaRPr lang="en-US" dirty="0"/>
          </a:p>
        </p:txBody>
      </p:sp>
    </p:spTree>
    <p:extLst>
      <p:ext uri="{BB962C8B-B14F-4D97-AF65-F5344CB8AC3E}">
        <p14:creationId xmlns:p14="http://schemas.microsoft.com/office/powerpoint/2010/main" val="269984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on Write</a:t>
            </a:r>
          </a:p>
        </p:txBody>
      </p:sp>
      <p:sp>
        <p:nvSpPr>
          <p:cNvPr id="3" name="Text Placeholder 2"/>
          <p:cNvSpPr>
            <a:spLocks noGrp="1"/>
          </p:cNvSpPr>
          <p:nvPr>
            <p:ph type="body" idx="1"/>
          </p:nvPr>
        </p:nvSpPr>
        <p:spPr/>
        <p:txBody>
          <a:bodyPr/>
          <a:lstStyle/>
          <a:p>
            <a:r>
              <a:rPr lang="en-US" dirty="0"/>
              <a:t>Super efficient:</a:t>
            </a:r>
          </a:p>
          <a:p>
            <a:pPr lvl="1"/>
            <a:r>
              <a:rPr lang="en-US" dirty="0"/>
              <a:t>Sub second instantiation times for containers</a:t>
            </a:r>
          </a:p>
          <a:p>
            <a:pPr lvl="1"/>
            <a:r>
              <a:rPr lang="en-US" dirty="0"/>
              <a:t>New container can take &lt;1 Mb of space</a:t>
            </a:r>
          </a:p>
          <a:p>
            <a:endParaRPr lang="en-US" dirty="0"/>
          </a:p>
          <a:p>
            <a:r>
              <a:rPr lang="en-US" dirty="0"/>
              <a:t>Containers appears to be a copy of the original image</a:t>
            </a:r>
          </a:p>
          <a:p>
            <a:r>
              <a:rPr lang="en-US" dirty="0"/>
              <a:t>But, it is really just a link to the original shared image</a:t>
            </a:r>
          </a:p>
          <a:p>
            <a:endParaRPr lang="en-US" dirty="0"/>
          </a:p>
          <a:p>
            <a:r>
              <a:rPr lang="en-US" dirty="0"/>
              <a:t>If someone writes a change to the file system, a copy of the affected file/directory is “copied up”</a:t>
            </a:r>
          </a:p>
          <a:p>
            <a:endParaRPr lang="en-US" dirty="0"/>
          </a:p>
        </p:txBody>
      </p:sp>
    </p:spTree>
    <p:extLst>
      <p:ext uri="{BB962C8B-B14F-4D97-AF65-F5344CB8AC3E}">
        <p14:creationId xmlns:p14="http://schemas.microsoft.com/office/powerpoint/2010/main" val="3269084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5783079" y="1299657"/>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Changes and Updates</a:t>
            </a:r>
          </a:p>
        </p:txBody>
      </p:sp>
      <p:sp>
        <p:nvSpPr>
          <p:cNvPr id="7" name="Flowchart: Process 6"/>
          <p:cNvSpPr/>
          <p:nvPr/>
        </p:nvSpPr>
        <p:spPr>
          <a:xfrm>
            <a:off x="3332704" y="5887906"/>
            <a:ext cx="1939047" cy="382044"/>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sp>
        <p:nvSpPr>
          <p:cNvPr id="12" name="Can 11"/>
          <p:cNvSpPr/>
          <p:nvPr/>
        </p:nvSpPr>
        <p:spPr>
          <a:xfrm>
            <a:off x="10588752" y="1030978"/>
            <a:ext cx="1298448"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Docker</a:t>
            </a:r>
            <a:endParaRPr lang="en-US" dirty="0"/>
          </a:p>
          <a:p>
            <a:pPr algn="ctr"/>
            <a:r>
              <a:rPr lang="en-US" dirty="0"/>
              <a:t>Image Registry</a:t>
            </a:r>
          </a:p>
        </p:txBody>
      </p:sp>
      <p:sp>
        <p:nvSpPr>
          <p:cNvPr id="25" name="Flowchart: Process 24"/>
          <p:cNvSpPr/>
          <p:nvPr/>
        </p:nvSpPr>
        <p:spPr>
          <a:xfrm>
            <a:off x="7795181" y="5791638"/>
            <a:ext cx="315513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cxnSp>
        <p:nvCxnSpPr>
          <p:cNvPr id="40" name="Straight Connector 39"/>
          <p:cNvCxnSpPr/>
          <p:nvPr/>
        </p:nvCxnSpPr>
        <p:spPr>
          <a:xfrm flipH="1">
            <a:off x="6598286" y="1717094"/>
            <a:ext cx="3839951" cy="24961"/>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476726" y="1311611"/>
            <a:ext cx="630301" cy="369332"/>
          </a:xfrm>
          <a:prstGeom prst="rect">
            <a:avLst/>
          </a:prstGeom>
          <a:noFill/>
        </p:spPr>
        <p:txBody>
          <a:bodyPr wrap="none" rtlCol="0">
            <a:spAutoFit/>
          </a:bodyPr>
          <a:lstStyle/>
          <a:p>
            <a:r>
              <a:rPr lang="en-US" i="1" dirty="0"/>
              <a:t>Push</a:t>
            </a:r>
          </a:p>
        </p:txBody>
      </p:sp>
      <p:cxnSp>
        <p:nvCxnSpPr>
          <p:cNvPr id="47" name="Straight Connector 46"/>
          <p:cNvCxnSpPr>
            <a:stCxn id="85" idx="3"/>
          </p:cNvCxnSpPr>
          <p:nvPr/>
        </p:nvCxnSpPr>
        <p:spPr>
          <a:xfrm flipV="1">
            <a:off x="8559211" y="3016804"/>
            <a:ext cx="2241370" cy="1721876"/>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574850" y="3564366"/>
            <a:ext cx="873060" cy="369332"/>
          </a:xfrm>
          <a:prstGeom prst="rect">
            <a:avLst/>
          </a:prstGeom>
          <a:noFill/>
        </p:spPr>
        <p:txBody>
          <a:bodyPr wrap="none" rtlCol="0">
            <a:spAutoFit/>
          </a:bodyPr>
          <a:lstStyle/>
          <a:p>
            <a:r>
              <a:rPr lang="en-US" i="1" dirty="0"/>
              <a:t>Update</a:t>
            </a:r>
          </a:p>
        </p:txBody>
      </p:sp>
      <p:sp>
        <p:nvSpPr>
          <p:cNvPr id="39" name="Rectangle 38"/>
          <p:cNvSpPr/>
          <p:nvPr/>
        </p:nvSpPr>
        <p:spPr>
          <a:xfrm>
            <a:off x="1947719" y="2032039"/>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3" name="Rectangle 52"/>
          <p:cNvSpPr/>
          <p:nvPr/>
        </p:nvSpPr>
        <p:spPr>
          <a:xfrm>
            <a:off x="1949232" y="1235434"/>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4" name="Rectangle 53"/>
          <p:cNvSpPr/>
          <p:nvPr/>
        </p:nvSpPr>
        <p:spPr>
          <a:xfrm>
            <a:off x="3820128" y="1299657"/>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5400000">
            <a:off x="4273353" y="1620801"/>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56" name="Rectangle 55"/>
          <p:cNvSpPr/>
          <p:nvPr/>
        </p:nvSpPr>
        <p:spPr>
          <a:xfrm rot="5400000">
            <a:off x="6142555" y="2323539"/>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59" name="TextBox 58"/>
          <p:cNvSpPr txBox="1"/>
          <p:nvPr/>
        </p:nvSpPr>
        <p:spPr>
          <a:xfrm>
            <a:off x="1911843" y="3133479"/>
            <a:ext cx="825867" cy="646331"/>
          </a:xfrm>
          <a:prstGeom prst="rect">
            <a:avLst/>
          </a:prstGeom>
          <a:noFill/>
        </p:spPr>
        <p:txBody>
          <a:bodyPr wrap="none" rtlCol="0">
            <a:spAutoFit/>
          </a:bodyPr>
          <a:lstStyle/>
          <a:p>
            <a:pPr algn="ctr"/>
            <a:r>
              <a:rPr lang="en-US" dirty="0"/>
              <a:t>Base </a:t>
            </a:r>
          </a:p>
          <a:p>
            <a:pPr algn="ctr"/>
            <a:r>
              <a:rPr lang="en-US" dirty="0"/>
              <a:t>Image</a:t>
            </a:r>
          </a:p>
        </p:txBody>
      </p:sp>
      <p:sp>
        <p:nvSpPr>
          <p:cNvPr id="60" name="TextBox 59"/>
          <p:cNvSpPr txBox="1"/>
          <p:nvPr/>
        </p:nvSpPr>
        <p:spPr>
          <a:xfrm>
            <a:off x="3340296" y="6234229"/>
            <a:ext cx="2743003" cy="584775"/>
          </a:xfrm>
          <a:prstGeom prst="rect">
            <a:avLst/>
          </a:prstGeom>
          <a:noFill/>
        </p:spPr>
        <p:txBody>
          <a:bodyPr wrap="square" rtlCol="0">
            <a:spAutoFit/>
          </a:bodyPr>
          <a:lstStyle/>
          <a:p>
            <a:r>
              <a:rPr lang="en-US" dirty="0"/>
              <a:t>Host is now running A’’</a:t>
            </a:r>
          </a:p>
          <a:p>
            <a:endParaRPr lang="en-US" sz="1400" dirty="0"/>
          </a:p>
        </p:txBody>
      </p:sp>
      <p:sp>
        <p:nvSpPr>
          <p:cNvPr id="61" name="TextBox 60"/>
          <p:cNvSpPr txBox="1"/>
          <p:nvPr/>
        </p:nvSpPr>
        <p:spPr>
          <a:xfrm>
            <a:off x="5667482" y="3168920"/>
            <a:ext cx="1311024" cy="646331"/>
          </a:xfrm>
          <a:prstGeom prst="rect">
            <a:avLst/>
          </a:prstGeom>
          <a:noFill/>
        </p:spPr>
        <p:txBody>
          <a:bodyPr wrap="square" rtlCol="0">
            <a:spAutoFit/>
          </a:bodyPr>
          <a:lstStyle/>
          <a:p>
            <a:r>
              <a:rPr lang="en-US" dirty="0"/>
              <a:t>Image Mod A’’</a:t>
            </a:r>
            <a:endParaRPr lang="en-US" sz="1400" dirty="0"/>
          </a:p>
        </p:txBody>
      </p:sp>
      <p:cxnSp>
        <p:nvCxnSpPr>
          <p:cNvPr id="75" name="Straight Connector 74"/>
          <p:cNvCxnSpPr/>
          <p:nvPr/>
        </p:nvCxnSpPr>
        <p:spPr>
          <a:xfrm flipH="1" flipV="1">
            <a:off x="2645984" y="2402106"/>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609823" y="2300543"/>
            <a:ext cx="1229995" cy="5442"/>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524105" y="3198976"/>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5400000">
            <a:off x="9975966" y="3527574"/>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81" name="Rectangle 80"/>
          <p:cNvSpPr/>
          <p:nvPr/>
        </p:nvSpPr>
        <p:spPr>
          <a:xfrm rot="5400000">
            <a:off x="10058581" y="4259466"/>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13" name="Striped Right Arrow 12"/>
          <p:cNvSpPr/>
          <p:nvPr/>
        </p:nvSpPr>
        <p:spPr>
          <a:xfrm rot="10800000">
            <a:off x="6474438" y="5150486"/>
            <a:ext cx="754911" cy="63295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796811" y="513698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85" name="Rectangle 84"/>
          <p:cNvSpPr/>
          <p:nvPr/>
        </p:nvSpPr>
        <p:spPr>
          <a:xfrm>
            <a:off x="7798324" y="4340377"/>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86" name="Rectangle 85"/>
          <p:cNvSpPr/>
          <p:nvPr/>
        </p:nvSpPr>
        <p:spPr>
          <a:xfrm>
            <a:off x="3346129" y="4423379"/>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rot="5400000">
            <a:off x="3819988" y="4721382"/>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8" name="Rectangle 87"/>
          <p:cNvSpPr/>
          <p:nvPr/>
        </p:nvSpPr>
        <p:spPr>
          <a:xfrm rot="5400000">
            <a:off x="3877203" y="546390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89" name="Rectangle 88"/>
          <p:cNvSpPr/>
          <p:nvPr/>
        </p:nvSpPr>
        <p:spPr>
          <a:xfrm>
            <a:off x="3340297" y="5217677"/>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90" name="Rectangle 89"/>
          <p:cNvSpPr/>
          <p:nvPr/>
        </p:nvSpPr>
        <p:spPr>
          <a:xfrm>
            <a:off x="3345938" y="4421072"/>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4" name="TextBox 33"/>
          <p:cNvSpPr txBox="1"/>
          <p:nvPr/>
        </p:nvSpPr>
        <p:spPr>
          <a:xfrm>
            <a:off x="7485511" y="6161356"/>
            <a:ext cx="3962399" cy="861774"/>
          </a:xfrm>
          <a:prstGeom prst="rect">
            <a:avLst/>
          </a:prstGeom>
          <a:noFill/>
        </p:spPr>
        <p:txBody>
          <a:bodyPr wrap="square" rtlCol="0">
            <a:spAutoFit/>
          </a:bodyPr>
          <a:lstStyle/>
          <a:p>
            <a:r>
              <a:rPr lang="en-US" dirty="0"/>
              <a:t>Host running A wants to upgrade to A’’. Requests update. Gets only diffs</a:t>
            </a:r>
          </a:p>
          <a:p>
            <a:endParaRPr lang="en-US" sz="1400" dirty="0"/>
          </a:p>
        </p:txBody>
      </p:sp>
      <p:sp>
        <p:nvSpPr>
          <p:cNvPr id="33" name="TextBox 32"/>
          <p:cNvSpPr txBox="1"/>
          <p:nvPr/>
        </p:nvSpPr>
        <p:spPr>
          <a:xfrm>
            <a:off x="3848842" y="3168920"/>
            <a:ext cx="1311024" cy="646331"/>
          </a:xfrm>
          <a:prstGeom prst="rect">
            <a:avLst/>
          </a:prstGeom>
          <a:noFill/>
        </p:spPr>
        <p:txBody>
          <a:bodyPr wrap="square" rtlCol="0">
            <a:spAutoFit/>
          </a:bodyPr>
          <a:lstStyle/>
          <a:p>
            <a:r>
              <a:rPr lang="en-US" dirty="0"/>
              <a:t>Image Mod A’</a:t>
            </a:r>
            <a:endParaRPr lang="en-US" sz="1400" dirty="0"/>
          </a:p>
        </p:txBody>
      </p:sp>
    </p:spTree>
    <p:extLst>
      <p:ext uri="{BB962C8B-B14F-4D97-AF65-F5344CB8AC3E}">
        <p14:creationId xmlns:p14="http://schemas.microsoft.com/office/powerpoint/2010/main" val="3764236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93490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pPr marL="169329" indent="0">
              <a:buNone/>
            </a:pPr>
            <a:r>
              <a:rPr lang="en-US" dirty="0"/>
              <a:t>Docker can build images automatically by reading the instructions from a Dockerfile. A Dockerfile is a text document that contains all the commands a user could call on the command line to assemble an image. </a:t>
            </a:r>
          </a:p>
        </p:txBody>
      </p:sp>
    </p:spTree>
    <p:extLst>
      <p:ext uri="{BB962C8B-B14F-4D97-AF65-F5344CB8AC3E}">
        <p14:creationId xmlns:p14="http://schemas.microsoft.com/office/powerpoint/2010/main" val="139588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3306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endParaRPr lang="en-US" dirty="0"/>
          </a:p>
          <a:p>
            <a:r>
              <a:rPr lang="en-US" dirty="0"/>
              <a:t>Can be used to share (and persist) data between containers</a:t>
            </a:r>
            <a:br>
              <a:rPr lang="en-US" dirty="0"/>
            </a:br>
            <a:r>
              <a:rPr lang="en-US" dirty="0"/>
              <a:t>	</a:t>
            </a:r>
          </a:p>
          <a:p>
            <a:r>
              <a:rPr lang="en-US" dirty="0"/>
              <a:t>Directory persists after the container is deleted </a:t>
            </a:r>
          </a:p>
          <a:p>
            <a:r>
              <a:rPr lang="en-US" dirty="0"/>
              <a:t>Unless you explicitly delete it</a:t>
            </a:r>
            <a:br>
              <a:rPr lang="en-US" dirty="0"/>
            </a:br>
            <a:endParaRPr lang="en-US" dirty="0"/>
          </a:p>
          <a:p>
            <a:r>
              <a:rPr lang="en-US" dirty="0"/>
              <a:t>Can be created in a Dockerfile or via CLI</a:t>
            </a:r>
          </a:p>
          <a:p>
            <a:endParaRPr lang="en-US" dirty="0"/>
          </a:p>
        </p:txBody>
      </p:sp>
    </p:spTree>
    <p:extLst>
      <p:ext uri="{BB962C8B-B14F-4D97-AF65-F5344CB8AC3E}">
        <p14:creationId xmlns:p14="http://schemas.microsoft.com/office/powerpoint/2010/main" val="3564089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21665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2783029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154766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Compose</a:t>
            </a:r>
          </a:p>
        </p:txBody>
      </p:sp>
      <p:sp>
        <p:nvSpPr>
          <p:cNvPr id="5" name="Text Placeholder 4"/>
          <p:cNvSpPr>
            <a:spLocks noGrp="1"/>
          </p:cNvSpPr>
          <p:nvPr>
            <p:ph type="body" idx="1"/>
          </p:nvPr>
        </p:nvSpPr>
        <p:spPr/>
        <p:txBody>
          <a:bodyPr/>
          <a:lstStyle/>
          <a:p>
            <a:pPr marL="169329" indent="0">
              <a:buNone/>
            </a:pPr>
            <a:r>
              <a:rPr lang="en-US" dirty="0"/>
              <a:t>Compose is a tool for defining and running multi-container applications with Docker. With Compose, you define a multi-container application in a single file, then spin your application up in a single command which does everything that needs to be done to get it running.</a:t>
            </a:r>
          </a:p>
        </p:txBody>
      </p:sp>
    </p:spTree>
    <p:extLst>
      <p:ext uri="{BB962C8B-B14F-4D97-AF65-F5344CB8AC3E}">
        <p14:creationId xmlns:p14="http://schemas.microsoft.com/office/powerpoint/2010/main" val="12504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0543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Docker Tools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59475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Demos</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648219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TODO</a:t>
            </a:r>
          </a:p>
        </p:txBody>
      </p:sp>
      <p:sp>
        <p:nvSpPr>
          <p:cNvPr id="5" name="Text Placeholder 4"/>
          <p:cNvSpPr>
            <a:spLocks noGrp="1"/>
          </p:cNvSpPr>
          <p:nvPr>
            <p:ph type="body" idx="1"/>
          </p:nvPr>
        </p:nvSpPr>
        <p:spPr/>
        <p:txBody>
          <a:bodyPr/>
          <a:lstStyle/>
          <a:p>
            <a:r>
              <a:rPr lang="en-US" dirty="0"/>
              <a:t>Talk about </a:t>
            </a:r>
            <a:r>
              <a:rPr lang="en-US" dirty="0" err="1"/>
              <a:t>linux</a:t>
            </a:r>
            <a:r>
              <a:rPr lang="en-US" dirty="0"/>
              <a:t> vs Windows – images are not exchangeable</a:t>
            </a:r>
          </a:p>
          <a:p>
            <a:r>
              <a:rPr lang="en-US" dirty="0"/>
              <a:t>Talk about no UI – execution environment</a:t>
            </a:r>
          </a:p>
          <a:p>
            <a:r>
              <a:rPr lang="en-US" dirty="0"/>
              <a:t>Docker growth</a:t>
            </a:r>
          </a:p>
        </p:txBody>
      </p:sp>
    </p:spTree>
    <p:extLst>
      <p:ext uri="{BB962C8B-B14F-4D97-AF65-F5344CB8AC3E}">
        <p14:creationId xmlns:p14="http://schemas.microsoft.com/office/powerpoint/2010/main" val="1976453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399257" y="4333748"/>
            <a:ext cx="2790801" cy="17553"/>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t>What are the basics of the </a:t>
            </a:r>
            <a:r>
              <a:rPr lang="en-US" dirty="0" err="1"/>
              <a:t>Docker</a:t>
            </a:r>
            <a:r>
              <a:rPr lang="en-US" dirty="0"/>
              <a:t> system?</a:t>
            </a:r>
          </a:p>
        </p:txBody>
      </p:sp>
      <p:sp>
        <p:nvSpPr>
          <p:cNvPr id="5" name="Can 4"/>
          <p:cNvSpPr/>
          <p:nvPr/>
        </p:nvSpPr>
        <p:spPr>
          <a:xfrm>
            <a:off x="246175" y="3650726"/>
            <a:ext cx="1305899" cy="26361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Source Code Repository</a:t>
            </a:r>
          </a:p>
        </p:txBody>
      </p:sp>
      <p:sp>
        <p:nvSpPr>
          <p:cNvPr id="6" name="Flowchart: Document 5"/>
          <p:cNvSpPr/>
          <p:nvPr/>
        </p:nvSpPr>
        <p:spPr>
          <a:xfrm>
            <a:off x="361553" y="4060963"/>
            <a:ext cx="1037703" cy="1034109"/>
          </a:xfrm>
          <a:prstGeom prst="flowChartDocumen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err="1"/>
              <a:t>Docker</a:t>
            </a:r>
            <a:r>
              <a:rPr lang="en-US" sz="1400" u="sng" dirty="0" err="1"/>
              <a:t>file</a:t>
            </a:r>
            <a:endParaRPr lang="en-US" sz="1400" u="sng" dirty="0"/>
          </a:p>
          <a:p>
            <a:pPr algn="ctr"/>
            <a:r>
              <a:rPr lang="en-US" sz="1400" b="1" dirty="0"/>
              <a:t>For </a:t>
            </a:r>
          </a:p>
          <a:p>
            <a:pPr algn="ctr"/>
            <a:r>
              <a:rPr lang="en-US" sz="1400" b="1" dirty="0"/>
              <a:t>A</a:t>
            </a:r>
          </a:p>
        </p:txBody>
      </p:sp>
      <p:sp>
        <p:nvSpPr>
          <p:cNvPr id="7" name="Flowchart: Process 6"/>
          <p:cNvSpPr/>
          <p:nvPr/>
        </p:nvSpPr>
        <p:spPr>
          <a:xfrm>
            <a:off x="3331074" y="5452558"/>
            <a:ext cx="1939047" cy="560359"/>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Docker</a:t>
            </a:r>
            <a:r>
              <a:rPr lang="en-US" dirty="0"/>
              <a:t> Engine</a:t>
            </a:r>
          </a:p>
        </p:txBody>
      </p:sp>
      <p:sp>
        <p:nvSpPr>
          <p:cNvPr id="12" name="Can 11"/>
          <p:cNvSpPr/>
          <p:nvPr/>
        </p:nvSpPr>
        <p:spPr>
          <a:xfrm>
            <a:off x="10588751" y="1030978"/>
            <a:ext cx="1226259" cy="18783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Docker</a:t>
            </a:r>
            <a:endParaRPr lang="en-US" dirty="0"/>
          </a:p>
          <a:p>
            <a:pPr algn="ctr"/>
            <a:r>
              <a:rPr lang="en-US" dirty="0"/>
              <a:t>Image Registry</a:t>
            </a:r>
          </a:p>
        </p:txBody>
      </p:sp>
      <p:cxnSp>
        <p:nvCxnSpPr>
          <p:cNvPr id="16" name="Straight Connector 15"/>
          <p:cNvCxnSpPr/>
          <p:nvPr/>
        </p:nvCxnSpPr>
        <p:spPr>
          <a:xfrm>
            <a:off x="4190058" y="3438144"/>
            <a:ext cx="0" cy="201441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60150" y="3807571"/>
            <a:ext cx="652743" cy="369332"/>
          </a:xfrm>
          <a:prstGeom prst="rect">
            <a:avLst/>
          </a:prstGeom>
          <a:noFill/>
        </p:spPr>
        <p:txBody>
          <a:bodyPr wrap="none" rtlCol="0">
            <a:spAutoFit/>
          </a:bodyPr>
          <a:lstStyle/>
          <a:p>
            <a:r>
              <a:rPr lang="en-US" i="1" dirty="0"/>
              <a:t>Build</a:t>
            </a:r>
          </a:p>
        </p:txBody>
      </p:sp>
      <p:sp>
        <p:nvSpPr>
          <p:cNvPr id="25" name="Flowchart: Process 24"/>
          <p:cNvSpPr/>
          <p:nvPr/>
        </p:nvSpPr>
        <p:spPr>
          <a:xfrm rot="5400000">
            <a:off x="9778738" y="4879841"/>
            <a:ext cx="1504078" cy="3787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26" name="Flowchart: Process 25"/>
          <p:cNvSpPr/>
          <p:nvPr/>
        </p:nvSpPr>
        <p:spPr>
          <a:xfrm>
            <a:off x="8395013" y="5828062"/>
            <a:ext cx="3155134" cy="418650"/>
          </a:xfrm>
          <a:prstGeom prst="flowChartProcess">
            <a:avLst/>
          </a:prstGeom>
          <a:solidFill>
            <a:srgbClr val="F40C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2 OS 2</a:t>
            </a:r>
          </a:p>
        </p:txBody>
      </p:sp>
      <p:sp>
        <p:nvSpPr>
          <p:cNvPr id="27" name="Cube 26"/>
          <p:cNvSpPr/>
          <p:nvPr/>
        </p:nvSpPr>
        <p:spPr>
          <a:xfrm>
            <a:off x="8395013" y="4317162"/>
            <a:ext cx="518971" cy="1527275"/>
          </a:xfrm>
          <a:prstGeom prst="cube">
            <a:avLst>
              <a:gd name="adj" fmla="val 2712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A</a:t>
            </a:r>
          </a:p>
        </p:txBody>
      </p:sp>
      <p:sp>
        <p:nvSpPr>
          <p:cNvPr id="28" name="Cube 27"/>
          <p:cNvSpPr/>
          <p:nvPr/>
        </p:nvSpPr>
        <p:spPr>
          <a:xfrm>
            <a:off x="9035093" y="4317162"/>
            <a:ext cx="494587" cy="14935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B</a:t>
            </a:r>
          </a:p>
        </p:txBody>
      </p:sp>
      <p:sp>
        <p:nvSpPr>
          <p:cNvPr id="29" name="Cube 28"/>
          <p:cNvSpPr/>
          <p:nvPr/>
        </p:nvSpPr>
        <p:spPr>
          <a:xfrm>
            <a:off x="9650789" y="4317162"/>
            <a:ext cx="494587" cy="15006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Container C</a:t>
            </a:r>
          </a:p>
        </p:txBody>
      </p:sp>
      <p:sp>
        <p:nvSpPr>
          <p:cNvPr id="32" name="Cube 31"/>
          <p:cNvSpPr/>
          <p:nvPr/>
        </p:nvSpPr>
        <p:spPr>
          <a:xfrm>
            <a:off x="3990007" y="1160751"/>
            <a:ext cx="508841" cy="214418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Image A</a:t>
            </a:r>
          </a:p>
        </p:txBody>
      </p:sp>
      <p:cxnSp>
        <p:nvCxnSpPr>
          <p:cNvPr id="40" name="Straight Connector 39"/>
          <p:cNvCxnSpPr/>
          <p:nvPr/>
        </p:nvCxnSpPr>
        <p:spPr>
          <a:xfrm flipH="1">
            <a:off x="4991100" y="2281261"/>
            <a:ext cx="5552477" cy="4739"/>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14202" y="1600819"/>
            <a:ext cx="630301" cy="369332"/>
          </a:xfrm>
          <a:prstGeom prst="rect">
            <a:avLst/>
          </a:prstGeom>
          <a:noFill/>
        </p:spPr>
        <p:txBody>
          <a:bodyPr wrap="none" rtlCol="0">
            <a:spAutoFit/>
          </a:bodyPr>
          <a:lstStyle/>
          <a:p>
            <a:r>
              <a:rPr lang="en-US" i="1" dirty="0"/>
              <a:t>Push</a:t>
            </a:r>
          </a:p>
        </p:txBody>
      </p:sp>
      <p:cxnSp>
        <p:nvCxnSpPr>
          <p:cNvPr id="43" name="Straight Connector 42"/>
          <p:cNvCxnSpPr>
            <a:cxnSpLocks/>
          </p:cNvCxnSpPr>
          <p:nvPr/>
        </p:nvCxnSpPr>
        <p:spPr>
          <a:xfrm>
            <a:off x="11015257" y="2907330"/>
            <a:ext cx="52551" cy="2910494"/>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H="1" flipV="1">
            <a:off x="11323954" y="2988218"/>
            <a:ext cx="38974" cy="2856219"/>
          </a:xfrm>
          <a:prstGeom prst="line">
            <a:avLst/>
          </a:prstGeom>
          <a:ln w="57150">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021265" y="3133479"/>
            <a:ext cx="811441" cy="369332"/>
          </a:xfrm>
          <a:prstGeom prst="rect">
            <a:avLst/>
          </a:prstGeom>
          <a:noFill/>
        </p:spPr>
        <p:txBody>
          <a:bodyPr wrap="none" rtlCol="0">
            <a:spAutoFit/>
          </a:bodyPr>
          <a:lstStyle/>
          <a:p>
            <a:r>
              <a:rPr lang="en-US" i="1" dirty="0"/>
              <a:t>Search</a:t>
            </a:r>
          </a:p>
        </p:txBody>
      </p:sp>
      <p:sp>
        <p:nvSpPr>
          <p:cNvPr id="49" name="TextBox 48"/>
          <p:cNvSpPr txBox="1"/>
          <p:nvPr/>
        </p:nvSpPr>
        <p:spPr>
          <a:xfrm>
            <a:off x="11387612" y="3254347"/>
            <a:ext cx="527709" cy="369332"/>
          </a:xfrm>
          <a:prstGeom prst="rect">
            <a:avLst/>
          </a:prstGeom>
          <a:noFill/>
        </p:spPr>
        <p:txBody>
          <a:bodyPr wrap="none" rtlCol="0">
            <a:spAutoFit/>
          </a:bodyPr>
          <a:lstStyle/>
          <a:p>
            <a:r>
              <a:rPr lang="en-US" i="1" dirty="0"/>
              <a:t>Pull</a:t>
            </a:r>
          </a:p>
        </p:txBody>
      </p:sp>
      <p:sp>
        <p:nvSpPr>
          <p:cNvPr id="50" name="TextBox 49"/>
          <p:cNvSpPr txBox="1"/>
          <p:nvPr/>
        </p:nvSpPr>
        <p:spPr>
          <a:xfrm>
            <a:off x="11419682" y="3723741"/>
            <a:ext cx="546945" cy="369332"/>
          </a:xfrm>
          <a:prstGeom prst="rect">
            <a:avLst/>
          </a:prstGeom>
          <a:noFill/>
        </p:spPr>
        <p:txBody>
          <a:bodyPr wrap="none" rtlCol="0">
            <a:spAutoFit/>
          </a:bodyPr>
          <a:lstStyle/>
          <a:p>
            <a:r>
              <a:rPr lang="en-US" i="1" dirty="0"/>
              <a:t>Run</a:t>
            </a:r>
          </a:p>
        </p:txBody>
      </p:sp>
      <p:sp>
        <p:nvSpPr>
          <p:cNvPr id="38" name="Flowchart: Process 37"/>
          <p:cNvSpPr/>
          <p:nvPr/>
        </p:nvSpPr>
        <p:spPr>
          <a:xfrm>
            <a:off x="3331074" y="5981992"/>
            <a:ext cx="1939047"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1  OS 1</a:t>
            </a:r>
          </a:p>
        </p:txBody>
      </p:sp>
    </p:spTree>
    <p:extLst>
      <p:ext uri="{BB962C8B-B14F-4D97-AF65-F5344CB8AC3E}">
        <p14:creationId xmlns:p14="http://schemas.microsoft.com/office/powerpoint/2010/main" val="2681076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18345" y="1261872"/>
            <a:ext cx="800147"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normAutofit fontScale="90000"/>
          </a:bodyPr>
          <a:lstStyle/>
          <a:p>
            <a:r>
              <a:rPr lang="en-US" dirty="0"/>
              <a:t>Containers vs. VMs </a:t>
            </a:r>
          </a:p>
        </p:txBody>
      </p:sp>
      <p:sp>
        <p:nvSpPr>
          <p:cNvPr id="25" name="Flowchart: Process 24"/>
          <p:cNvSpPr/>
          <p:nvPr/>
        </p:nvSpPr>
        <p:spPr>
          <a:xfrm>
            <a:off x="1718346" y="4602269"/>
            <a:ext cx="3129640" cy="418650"/>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26" name="Flowchart: Process 25"/>
          <p:cNvSpPr/>
          <p:nvPr/>
        </p:nvSpPr>
        <p:spPr>
          <a:xfrm>
            <a:off x="1718346" y="5024383"/>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53" name="Flowchart: Process 52"/>
          <p:cNvSpPr/>
          <p:nvPr/>
        </p:nvSpPr>
        <p:spPr>
          <a:xfrm>
            <a:off x="1718346" y="5460563"/>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4" name="Rectangle 53"/>
          <p:cNvSpPr/>
          <p:nvPr/>
        </p:nvSpPr>
        <p:spPr>
          <a:xfrm>
            <a:off x="1718346" y="2725777"/>
            <a:ext cx="798128"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5" name="Rectangle 54"/>
          <p:cNvSpPr/>
          <p:nvPr/>
        </p:nvSpPr>
        <p:spPr>
          <a:xfrm>
            <a:off x="1718345" y="2098964"/>
            <a:ext cx="791453"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10" name="Rectangle 9"/>
          <p:cNvSpPr/>
          <p:nvPr/>
        </p:nvSpPr>
        <p:spPr>
          <a:xfrm>
            <a:off x="1718346" y="1261872"/>
            <a:ext cx="798559" cy="3336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926263" y="1260139"/>
            <a:ext cx="844294"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7" name="Rectangle 56"/>
          <p:cNvSpPr/>
          <p:nvPr/>
        </p:nvSpPr>
        <p:spPr>
          <a:xfrm>
            <a:off x="2933034" y="2710888"/>
            <a:ext cx="835120"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58" name="Rectangle 57"/>
          <p:cNvSpPr/>
          <p:nvPr/>
        </p:nvSpPr>
        <p:spPr>
          <a:xfrm>
            <a:off x="2927776" y="2084075"/>
            <a:ext cx="835120"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9" name="Rectangle 58"/>
          <p:cNvSpPr/>
          <p:nvPr/>
        </p:nvSpPr>
        <p:spPr>
          <a:xfrm>
            <a:off x="2926263" y="1246983"/>
            <a:ext cx="842619" cy="2298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997008" y="1244342"/>
            <a:ext cx="846642" cy="2316269"/>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B</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1" name="Rectangle 60"/>
          <p:cNvSpPr/>
          <p:nvPr/>
        </p:nvSpPr>
        <p:spPr>
          <a:xfrm>
            <a:off x="4000949" y="2731033"/>
            <a:ext cx="837443"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2" name="Rectangle 61"/>
          <p:cNvSpPr/>
          <p:nvPr/>
        </p:nvSpPr>
        <p:spPr>
          <a:xfrm>
            <a:off x="4005851" y="2104220"/>
            <a:ext cx="837443" cy="6523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4" name="Rectangle 63"/>
          <p:cNvSpPr/>
          <p:nvPr/>
        </p:nvSpPr>
        <p:spPr>
          <a:xfrm>
            <a:off x="72285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65" name="Flowchart: Process 64"/>
          <p:cNvSpPr/>
          <p:nvPr/>
        </p:nvSpPr>
        <p:spPr>
          <a:xfrm rot="5400000">
            <a:off x="9158695" y="4318732"/>
            <a:ext cx="1055114" cy="41865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a:t>
            </a:r>
          </a:p>
        </p:txBody>
      </p:sp>
      <p:sp>
        <p:nvSpPr>
          <p:cNvPr id="66" name="Flowchart: Process 65"/>
          <p:cNvSpPr/>
          <p:nvPr/>
        </p:nvSpPr>
        <p:spPr>
          <a:xfrm>
            <a:off x="6787932" y="5049783"/>
            <a:ext cx="3129640" cy="418650"/>
          </a:xfrm>
          <a:prstGeom prst="flowChart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OS</a:t>
            </a:r>
          </a:p>
        </p:txBody>
      </p:sp>
      <p:sp>
        <p:nvSpPr>
          <p:cNvPr id="67" name="Flowchart: Process 66"/>
          <p:cNvSpPr/>
          <p:nvPr/>
        </p:nvSpPr>
        <p:spPr>
          <a:xfrm>
            <a:off x="6787932" y="5485963"/>
            <a:ext cx="3129640" cy="418650"/>
          </a:xfrm>
          <a:prstGeom prst="flowChartProces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69" name="Rectangle 68"/>
          <p:cNvSpPr/>
          <p:nvPr/>
        </p:nvSpPr>
        <p:spPr>
          <a:xfrm>
            <a:off x="6787931" y="4832173"/>
            <a:ext cx="822543" cy="2256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79" name="Rectangle 78"/>
          <p:cNvSpPr/>
          <p:nvPr/>
        </p:nvSpPr>
        <p:spPr>
          <a:xfrm>
            <a:off x="68094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A</a:t>
            </a:r>
          </a:p>
        </p:txBody>
      </p:sp>
      <p:sp>
        <p:nvSpPr>
          <p:cNvPr id="80" name="Rectangle 79"/>
          <p:cNvSpPr/>
          <p:nvPr/>
        </p:nvSpPr>
        <p:spPr>
          <a:xfrm>
            <a:off x="7658100" y="4811469"/>
            <a:ext cx="1781810" cy="2414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sz="1200" dirty="0"/>
              <a:t>Bins/Libs</a:t>
            </a:r>
          </a:p>
          <a:p>
            <a:pPr algn="ctr"/>
            <a:endParaRPr lang="en-US" dirty="0"/>
          </a:p>
          <a:p>
            <a:pPr algn="ctr"/>
            <a:endParaRPr lang="en-US" dirty="0"/>
          </a:p>
          <a:p>
            <a:pPr algn="ctr"/>
            <a:endParaRPr lang="en-US" dirty="0"/>
          </a:p>
          <a:p>
            <a:pPr algn="ctr"/>
            <a:endParaRPr lang="en-US" dirty="0"/>
          </a:p>
        </p:txBody>
      </p:sp>
      <p:sp>
        <p:nvSpPr>
          <p:cNvPr id="81" name="Rectangle 80"/>
          <p:cNvSpPr/>
          <p:nvPr/>
        </p:nvSpPr>
        <p:spPr>
          <a:xfrm>
            <a:off x="767305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2" name="Rectangle 81"/>
          <p:cNvSpPr/>
          <p:nvPr/>
        </p:nvSpPr>
        <p:spPr>
          <a:xfrm>
            <a:off x="8137875" y="384492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3" name="Rectangle 82"/>
          <p:cNvSpPr/>
          <p:nvPr/>
        </p:nvSpPr>
        <p:spPr>
          <a:xfrm>
            <a:off x="8602695" y="3848099"/>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84" name="Rectangle 83"/>
          <p:cNvSpPr/>
          <p:nvPr/>
        </p:nvSpPr>
        <p:spPr>
          <a:xfrm>
            <a:off x="9067515" y="3844924"/>
            <a:ext cx="372395" cy="9665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App B’</a:t>
            </a:r>
          </a:p>
        </p:txBody>
      </p:sp>
      <p:sp>
        <p:nvSpPr>
          <p:cNvPr id="15" name="Left Brace 14"/>
          <p:cNvSpPr/>
          <p:nvPr/>
        </p:nvSpPr>
        <p:spPr>
          <a:xfrm>
            <a:off x="1327559" y="1260139"/>
            <a:ext cx="326028" cy="3324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716219" y="2710888"/>
            <a:ext cx="513282" cy="369332"/>
          </a:xfrm>
          <a:prstGeom prst="rect">
            <a:avLst/>
          </a:prstGeom>
          <a:noFill/>
        </p:spPr>
        <p:txBody>
          <a:bodyPr wrap="none" rtlCol="0">
            <a:spAutoFit/>
          </a:bodyPr>
          <a:lstStyle/>
          <a:p>
            <a:r>
              <a:rPr lang="en-US" dirty="0"/>
              <a:t>VM</a:t>
            </a:r>
          </a:p>
        </p:txBody>
      </p:sp>
      <p:sp>
        <p:nvSpPr>
          <p:cNvPr id="89" name="Left Brace 88"/>
          <p:cNvSpPr/>
          <p:nvPr/>
        </p:nvSpPr>
        <p:spPr>
          <a:xfrm>
            <a:off x="6420259" y="3848099"/>
            <a:ext cx="320968" cy="11969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p:cNvSpPr txBox="1"/>
          <p:nvPr/>
        </p:nvSpPr>
        <p:spPr>
          <a:xfrm>
            <a:off x="5318375" y="4261901"/>
            <a:ext cx="1104661" cy="369332"/>
          </a:xfrm>
          <a:prstGeom prst="rect">
            <a:avLst/>
          </a:prstGeom>
          <a:noFill/>
        </p:spPr>
        <p:txBody>
          <a:bodyPr wrap="none" rtlCol="0">
            <a:spAutoFit/>
          </a:bodyPr>
          <a:lstStyle/>
          <a:p>
            <a:r>
              <a:rPr lang="en-US" dirty="0"/>
              <a:t>Container</a:t>
            </a:r>
          </a:p>
        </p:txBody>
      </p:sp>
      <p:sp>
        <p:nvSpPr>
          <p:cNvPr id="19" name="TextBox 18"/>
          <p:cNvSpPr txBox="1"/>
          <p:nvPr/>
        </p:nvSpPr>
        <p:spPr>
          <a:xfrm>
            <a:off x="6539525" y="1628775"/>
            <a:ext cx="4118949" cy="1384995"/>
          </a:xfrm>
          <a:prstGeom prst="rect">
            <a:avLst/>
          </a:prstGeom>
          <a:noFill/>
        </p:spPr>
        <p:txBody>
          <a:bodyPr wrap="square" rtlCol="0">
            <a:spAutoFit/>
          </a:bodyPr>
          <a:lstStyle/>
          <a:p>
            <a:r>
              <a:rPr lang="en-US" sz="2800" dirty="0"/>
              <a:t>Containers are isolated,</a:t>
            </a:r>
          </a:p>
          <a:p>
            <a:r>
              <a:rPr lang="en-US" sz="2800" dirty="0"/>
              <a:t>but share OS and, where</a:t>
            </a:r>
          </a:p>
          <a:p>
            <a:r>
              <a:rPr lang="en-US" sz="2800" dirty="0"/>
              <a:t>appropriate, bins/libraries</a:t>
            </a:r>
          </a:p>
        </p:txBody>
      </p:sp>
      <p:sp>
        <p:nvSpPr>
          <p:cNvPr id="34" name="Rectangle 33"/>
          <p:cNvSpPr/>
          <p:nvPr/>
        </p:nvSpPr>
        <p:spPr>
          <a:xfrm>
            <a:off x="2943642" y="2744065"/>
            <a:ext cx="835120"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4000267" y="2737969"/>
            <a:ext cx="837443" cy="18589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3" name="Rectangle 2"/>
          <p:cNvSpPr/>
          <p:nvPr/>
        </p:nvSpPr>
        <p:spPr>
          <a:xfrm>
            <a:off x="2926263" y="1244342"/>
            <a:ext cx="836796"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98469" y="1244342"/>
            <a:ext cx="839123" cy="3340397"/>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440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are </a:t>
            </a:r>
            <a:r>
              <a:rPr lang="en-US" dirty="0" err="1"/>
              <a:t>Docker</a:t>
            </a:r>
            <a:r>
              <a:rPr lang="en-US" dirty="0"/>
              <a:t> containers lightweight?</a:t>
            </a:r>
          </a:p>
        </p:txBody>
      </p:sp>
      <p:sp>
        <p:nvSpPr>
          <p:cNvPr id="34" name="Rectangle 33"/>
          <p:cNvSpPr/>
          <p:nvPr/>
        </p:nvSpPr>
        <p:spPr>
          <a:xfrm>
            <a:off x="6072044" y="2606714"/>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35" name="Rectangle 34"/>
          <p:cNvSpPr/>
          <p:nvPr/>
        </p:nvSpPr>
        <p:spPr>
          <a:xfrm>
            <a:off x="6064032" y="1810109"/>
            <a:ext cx="760887"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3" name="TextBox 2"/>
          <p:cNvSpPr txBox="1"/>
          <p:nvPr/>
        </p:nvSpPr>
        <p:spPr>
          <a:xfrm>
            <a:off x="5602810" y="4414653"/>
            <a:ext cx="1665649" cy="1015663"/>
          </a:xfrm>
          <a:prstGeom prst="rect">
            <a:avLst/>
          </a:prstGeom>
          <a:noFill/>
        </p:spPr>
        <p:txBody>
          <a:bodyPr wrap="none" rtlCol="0">
            <a:spAutoFit/>
          </a:bodyPr>
          <a:lstStyle/>
          <a:p>
            <a:pPr algn="ctr"/>
            <a:r>
              <a:rPr lang="en-US" dirty="0"/>
              <a:t>Original App</a:t>
            </a:r>
          </a:p>
          <a:p>
            <a:r>
              <a:rPr lang="en-US" sz="1400" dirty="0"/>
              <a:t>(No OS to take</a:t>
            </a:r>
          </a:p>
          <a:p>
            <a:r>
              <a:rPr lang="en-US" sz="1400" dirty="0"/>
              <a:t>up space, resources,</a:t>
            </a:r>
          </a:p>
          <a:p>
            <a:r>
              <a:rPr lang="en-US" sz="1400" dirty="0"/>
              <a:t>or require restart)</a:t>
            </a:r>
          </a:p>
        </p:txBody>
      </p:sp>
      <p:sp>
        <p:nvSpPr>
          <p:cNvPr id="4" name="Rectangle 3"/>
          <p:cNvSpPr/>
          <p:nvPr/>
        </p:nvSpPr>
        <p:spPr>
          <a:xfrm>
            <a:off x="10214340" y="1825632"/>
            <a:ext cx="969094"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5400000">
            <a:off x="10674175" y="2126259"/>
            <a:ext cx="803384" cy="19689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a:t>
            </a:r>
            <a:r>
              <a:rPr lang="el-GR" dirty="0"/>
              <a:t>Δ</a:t>
            </a:r>
            <a:r>
              <a:rPr lang="en-US" dirty="0"/>
              <a:t> </a:t>
            </a:r>
          </a:p>
        </p:txBody>
      </p:sp>
      <p:sp>
        <p:nvSpPr>
          <p:cNvPr id="40" name="Rectangle 39"/>
          <p:cNvSpPr/>
          <p:nvPr/>
        </p:nvSpPr>
        <p:spPr>
          <a:xfrm rot="5400000">
            <a:off x="10743984" y="2859833"/>
            <a:ext cx="663766" cy="1968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p:txBody>
      </p:sp>
      <p:sp>
        <p:nvSpPr>
          <p:cNvPr id="47" name="Rectangle 46"/>
          <p:cNvSpPr/>
          <p:nvPr/>
        </p:nvSpPr>
        <p:spPr>
          <a:xfrm>
            <a:off x="2012732" y="18415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9" name="Rectangle 48"/>
          <p:cNvSpPr/>
          <p:nvPr/>
        </p:nvSpPr>
        <p:spPr>
          <a:xfrm>
            <a:off x="2014245" y="26785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50" name="Rectangle 49"/>
          <p:cNvSpPr/>
          <p:nvPr/>
        </p:nvSpPr>
        <p:spPr>
          <a:xfrm>
            <a:off x="2012732" y="18415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05663" y="1839767"/>
            <a:ext cx="762400" cy="2316269"/>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2" name="Rectangle 51"/>
          <p:cNvSpPr/>
          <p:nvPr/>
        </p:nvSpPr>
        <p:spPr>
          <a:xfrm>
            <a:off x="3212434" y="3290516"/>
            <a:ext cx="754116" cy="8348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p:txBody>
      </p:sp>
      <p:sp>
        <p:nvSpPr>
          <p:cNvPr id="63" name="Rectangle 62"/>
          <p:cNvSpPr/>
          <p:nvPr/>
        </p:nvSpPr>
        <p:spPr>
          <a:xfrm>
            <a:off x="3207176" y="2663703"/>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68" name="Rectangle 67"/>
          <p:cNvSpPr/>
          <p:nvPr/>
        </p:nvSpPr>
        <p:spPr>
          <a:xfrm>
            <a:off x="3205663" y="1826611"/>
            <a:ext cx="760887" cy="2298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9859591" y="4414653"/>
            <a:ext cx="1964109" cy="1661993"/>
          </a:xfrm>
          <a:prstGeom prst="rect">
            <a:avLst/>
          </a:prstGeom>
          <a:noFill/>
        </p:spPr>
        <p:txBody>
          <a:bodyPr wrap="square" rtlCol="0">
            <a:spAutoFit/>
          </a:bodyPr>
          <a:lstStyle/>
          <a:p>
            <a:r>
              <a:rPr lang="en-US" dirty="0"/>
              <a:t>Modified App</a:t>
            </a:r>
          </a:p>
          <a:p>
            <a:endParaRPr lang="en-US" sz="1400" dirty="0"/>
          </a:p>
          <a:p>
            <a:r>
              <a:rPr lang="en-US" sz="1400" dirty="0"/>
              <a:t>Union file system allows</a:t>
            </a:r>
          </a:p>
          <a:p>
            <a:r>
              <a:rPr lang="en-US" sz="1400" dirty="0"/>
              <a:t>us to only save the diffs</a:t>
            </a:r>
          </a:p>
          <a:p>
            <a:r>
              <a:rPr lang="en-US" sz="1400" dirty="0"/>
              <a:t>Between container A and container</a:t>
            </a:r>
          </a:p>
          <a:p>
            <a:r>
              <a:rPr lang="en-US" sz="1400" dirty="0"/>
              <a:t>A’</a:t>
            </a:r>
          </a:p>
        </p:txBody>
      </p:sp>
      <p:sp>
        <p:nvSpPr>
          <p:cNvPr id="72" name="TextBox 71"/>
          <p:cNvSpPr txBox="1"/>
          <p:nvPr/>
        </p:nvSpPr>
        <p:spPr>
          <a:xfrm>
            <a:off x="1001289" y="5503410"/>
            <a:ext cx="3061159" cy="1015663"/>
          </a:xfrm>
          <a:prstGeom prst="rect">
            <a:avLst/>
          </a:prstGeom>
          <a:noFill/>
        </p:spPr>
        <p:txBody>
          <a:bodyPr wrap="none" rtlCol="0">
            <a:spAutoFit/>
          </a:bodyPr>
          <a:lstStyle/>
          <a:p>
            <a:pPr algn="ctr"/>
            <a:r>
              <a:rPr lang="en-US" dirty="0"/>
              <a:t>VMs</a:t>
            </a:r>
          </a:p>
          <a:p>
            <a:r>
              <a:rPr lang="en-US" sz="1400" dirty="0"/>
              <a:t>Every app, every copy of an</a:t>
            </a:r>
          </a:p>
          <a:p>
            <a:r>
              <a:rPr lang="en-US" sz="1400" dirty="0"/>
              <a:t>app, and every slight modification</a:t>
            </a:r>
          </a:p>
          <a:p>
            <a:r>
              <a:rPr lang="en-US" sz="1400" dirty="0"/>
              <a:t>of the app requires a new virtual server</a:t>
            </a:r>
          </a:p>
        </p:txBody>
      </p:sp>
      <p:sp>
        <p:nvSpPr>
          <p:cNvPr id="73" name="Rectangle 72"/>
          <p:cNvSpPr/>
          <p:nvPr/>
        </p:nvSpPr>
        <p:spPr>
          <a:xfrm>
            <a:off x="869732" y="1854200"/>
            <a:ext cx="762400" cy="2604903"/>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4" name="Rectangle 73"/>
          <p:cNvSpPr/>
          <p:nvPr/>
        </p:nvSpPr>
        <p:spPr>
          <a:xfrm>
            <a:off x="876503" y="33181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p:cNvSpPr/>
          <p:nvPr/>
        </p:nvSpPr>
        <p:spPr>
          <a:xfrm>
            <a:off x="871245" y="2691292"/>
            <a:ext cx="754116" cy="6523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Bins/</a:t>
            </a:r>
          </a:p>
          <a:p>
            <a:pPr algn="ctr"/>
            <a:r>
              <a:rPr lang="en-US" dirty="0"/>
              <a:t>Libs</a:t>
            </a:r>
          </a:p>
          <a:p>
            <a:pPr algn="ctr"/>
            <a:endParaRPr lang="en-US" dirty="0"/>
          </a:p>
          <a:p>
            <a:pPr algn="ctr"/>
            <a:endParaRPr lang="en-US" dirty="0"/>
          </a:p>
          <a:p>
            <a:pPr algn="ctr"/>
            <a:endParaRPr lang="en-US" dirty="0"/>
          </a:p>
          <a:p>
            <a:pPr algn="ctr"/>
            <a:endParaRPr lang="en-US" dirty="0"/>
          </a:p>
        </p:txBody>
      </p:sp>
      <p:sp>
        <p:nvSpPr>
          <p:cNvPr id="76" name="Rectangle 75"/>
          <p:cNvSpPr/>
          <p:nvPr/>
        </p:nvSpPr>
        <p:spPr>
          <a:xfrm>
            <a:off x="869732" y="1854200"/>
            <a:ext cx="760887" cy="3274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8030431" y="4436878"/>
            <a:ext cx="1255408" cy="1077218"/>
          </a:xfrm>
          <a:prstGeom prst="rect">
            <a:avLst/>
          </a:prstGeom>
          <a:noFill/>
        </p:spPr>
        <p:txBody>
          <a:bodyPr wrap="none" rtlCol="0">
            <a:spAutoFit/>
          </a:bodyPr>
          <a:lstStyle/>
          <a:p>
            <a:pPr algn="ctr"/>
            <a:r>
              <a:rPr lang="en-US" dirty="0"/>
              <a:t>Copy of</a:t>
            </a:r>
          </a:p>
          <a:p>
            <a:pPr algn="ctr"/>
            <a:r>
              <a:rPr lang="en-US" dirty="0"/>
              <a:t>App</a:t>
            </a:r>
          </a:p>
          <a:p>
            <a:r>
              <a:rPr lang="en-US" sz="1400" dirty="0"/>
              <a:t>No OS. Can</a:t>
            </a:r>
          </a:p>
          <a:p>
            <a:r>
              <a:rPr lang="en-US" sz="1400" dirty="0"/>
              <a:t>Share bins/libs</a:t>
            </a:r>
          </a:p>
        </p:txBody>
      </p:sp>
      <p:sp>
        <p:nvSpPr>
          <p:cNvPr id="78" name="Rectangle 77"/>
          <p:cNvSpPr/>
          <p:nvPr/>
        </p:nvSpPr>
        <p:spPr>
          <a:xfrm>
            <a:off x="8179165" y="1844682"/>
            <a:ext cx="788879" cy="145421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179165" y="1819321"/>
            <a:ext cx="788879" cy="796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r>
              <a:rPr lang="en-US" dirty="0"/>
              <a:t>A</a:t>
            </a:r>
          </a:p>
        </p:txBody>
      </p:sp>
      <p:sp>
        <p:nvSpPr>
          <p:cNvPr id="5" name="Lightning Bolt 4"/>
          <p:cNvSpPr/>
          <p:nvPr/>
        </p:nvSpPr>
        <p:spPr>
          <a:xfrm rot="18063561">
            <a:off x="765461" y="44146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195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9" name="Lightning Bolt 28"/>
          <p:cNvSpPr/>
          <p:nvPr/>
        </p:nvSpPr>
        <p:spPr>
          <a:xfrm rot="18063561">
            <a:off x="19084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13303" y="3330804"/>
            <a:ext cx="754116" cy="219369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Guest</a:t>
            </a:r>
          </a:p>
          <a:p>
            <a:pPr algn="ctr"/>
            <a:r>
              <a:rPr lang="en-US" dirty="0"/>
              <a:t>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1" name="Lightning Bolt 30"/>
          <p:cNvSpPr/>
          <p:nvPr/>
        </p:nvSpPr>
        <p:spPr>
          <a:xfrm rot="18063561">
            <a:off x="3102261" y="4427317"/>
            <a:ext cx="924560" cy="508000"/>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092700" y="1181100"/>
            <a:ext cx="63500" cy="56769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19503" y="1168491"/>
            <a:ext cx="742511" cy="461665"/>
          </a:xfrm>
          <a:prstGeom prst="rect">
            <a:avLst/>
          </a:prstGeom>
          <a:noFill/>
        </p:spPr>
        <p:txBody>
          <a:bodyPr wrap="none" rtlCol="0">
            <a:spAutoFit/>
          </a:bodyPr>
          <a:lstStyle/>
          <a:p>
            <a:r>
              <a:rPr lang="en-US" sz="2400" dirty="0"/>
              <a:t>VMs</a:t>
            </a:r>
          </a:p>
        </p:txBody>
      </p:sp>
      <p:sp>
        <p:nvSpPr>
          <p:cNvPr id="36" name="TextBox 35"/>
          <p:cNvSpPr txBox="1"/>
          <p:nvPr/>
        </p:nvSpPr>
        <p:spPr>
          <a:xfrm>
            <a:off x="7811568" y="1221614"/>
            <a:ext cx="1524072" cy="461665"/>
          </a:xfrm>
          <a:prstGeom prst="rect">
            <a:avLst/>
          </a:prstGeom>
          <a:noFill/>
        </p:spPr>
        <p:txBody>
          <a:bodyPr wrap="none" rtlCol="0">
            <a:spAutoFit/>
          </a:bodyPr>
          <a:lstStyle/>
          <a:p>
            <a:r>
              <a:rPr lang="en-US" sz="2400" dirty="0"/>
              <a:t>Containers</a:t>
            </a:r>
          </a:p>
        </p:txBody>
      </p:sp>
    </p:spTree>
    <p:extLst>
      <p:ext uri="{BB962C8B-B14F-4D97-AF65-F5344CB8AC3E}">
        <p14:creationId xmlns:p14="http://schemas.microsoft.com/office/powerpoint/2010/main" val="3570970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09" name="Rectangle 9"/>
          <p:cNvSpPr>
            <a:spLocks/>
          </p:cNvSpPr>
          <p:nvPr/>
        </p:nvSpPr>
        <p:spPr bwMode="auto">
          <a:xfrm>
            <a:off x="1074097" y="1841288"/>
            <a:ext cx="3321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nginx</a:t>
            </a:r>
            <a:r>
              <a:rPr lang="en-US" sz="1050" dirty="0">
                <a:solidFill>
                  <a:srgbClr val="282828"/>
                </a:solidFill>
                <a:ea typeface="Gill Sans" charset="0"/>
                <a:cs typeface="Gill Sans" charset="0"/>
              </a:rPr>
              <a:t> 1.5 + </a:t>
            </a:r>
            <a:r>
              <a:rPr lang="en-US" sz="1050" dirty="0" err="1">
                <a:solidFill>
                  <a:srgbClr val="282828"/>
                </a:solidFill>
                <a:ea typeface="Gill Sans" charset="0"/>
                <a:cs typeface="Gill Sans" charset="0"/>
              </a:rPr>
              <a:t>modsecurity</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openssl</a:t>
            </a:r>
            <a:r>
              <a:rPr lang="en-US" sz="1050" dirty="0">
                <a:solidFill>
                  <a:srgbClr val="282828"/>
                </a:solidFill>
                <a:ea typeface="Gill Sans" charset="0"/>
                <a:cs typeface="Gill Sans" charset="0"/>
              </a:rPr>
              <a:t> + bootstrap 2</a:t>
            </a:r>
          </a:p>
        </p:txBody>
      </p:sp>
      <p:sp>
        <p:nvSpPr>
          <p:cNvPr id="25610" name="Rectangle 10"/>
          <p:cNvSpPr>
            <a:spLocks/>
          </p:cNvSpPr>
          <p:nvPr/>
        </p:nvSpPr>
        <p:spPr bwMode="auto">
          <a:xfrm>
            <a:off x="4973229" y="1679705"/>
            <a:ext cx="136415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 + pgv8 + v8</a:t>
            </a:r>
          </a:p>
        </p:txBody>
      </p:sp>
      <p:sp>
        <p:nvSpPr>
          <p:cNvPr id="25611" name="Rectangle 11"/>
          <p:cNvSpPr>
            <a:spLocks/>
          </p:cNvSpPr>
          <p:nvPr/>
        </p:nvSpPr>
        <p:spPr bwMode="auto">
          <a:xfrm>
            <a:off x="8621110" y="2052554"/>
            <a:ext cx="200375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hadoop</a:t>
            </a:r>
            <a:r>
              <a:rPr lang="en-US" sz="1050" dirty="0">
                <a:solidFill>
                  <a:srgbClr val="282828"/>
                </a:solidFill>
                <a:ea typeface="Gill Sans" charset="0"/>
                <a:cs typeface="Gill Sans" charset="0"/>
              </a:rPr>
              <a:t> + hive + thrift + </a:t>
            </a:r>
            <a:r>
              <a:rPr lang="en-US" sz="1050" dirty="0" err="1">
                <a:solidFill>
                  <a:srgbClr val="282828"/>
                </a:solidFill>
                <a:ea typeface="Gill Sans" charset="0"/>
                <a:cs typeface="Gill Sans" charset="0"/>
              </a:rPr>
              <a:t>OpenJDK</a:t>
            </a:r>
            <a:endParaRPr lang="en-US" sz="1050" dirty="0">
              <a:solidFill>
                <a:srgbClr val="282828"/>
              </a:solidFill>
              <a:ea typeface="Gill Sans" charset="0"/>
              <a:cs typeface="Gill Sans" charset="0"/>
            </a:endParaRPr>
          </a:p>
        </p:txBody>
      </p:sp>
      <p:sp>
        <p:nvSpPr>
          <p:cNvPr id="25612" name="Rectangle 12"/>
          <p:cNvSpPr>
            <a:spLocks/>
          </p:cNvSpPr>
          <p:nvPr/>
        </p:nvSpPr>
        <p:spPr bwMode="auto">
          <a:xfrm>
            <a:off x="4716463" y="2820194"/>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Ruby + Rails + sass + Unicorn</a:t>
            </a:r>
          </a:p>
        </p:txBody>
      </p:sp>
      <p:sp>
        <p:nvSpPr>
          <p:cNvPr id="25613" name="Rectangle 13"/>
          <p:cNvSpPr>
            <a:spLocks/>
          </p:cNvSpPr>
          <p:nvPr/>
        </p:nvSpPr>
        <p:spPr bwMode="auto">
          <a:xfrm>
            <a:off x="6067035" y="2056990"/>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redis</a:t>
            </a:r>
            <a:r>
              <a:rPr lang="en-US" sz="1050" dirty="0">
                <a:solidFill>
                  <a:srgbClr val="282828"/>
                </a:solidFill>
                <a:ea typeface="Gill Sans" charset="0"/>
                <a:cs typeface="Gill Sans" charset="0"/>
              </a:rPr>
              <a:t>-sentinel</a:t>
            </a:r>
          </a:p>
        </p:txBody>
      </p:sp>
      <p:sp>
        <p:nvSpPr>
          <p:cNvPr id="25614" name="Rectangle 14"/>
          <p:cNvSpPr>
            <a:spLocks/>
          </p:cNvSpPr>
          <p:nvPr/>
        </p:nvSpPr>
        <p:spPr bwMode="auto">
          <a:xfrm>
            <a:off x="857366" y="2898898"/>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3.0 + celery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libcurl</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ffmpeg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libopencv</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nodejs</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phantomjs</a:t>
            </a:r>
            <a:endParaRPr lang="en-US" sz="1050" dirty="0">
              <a:solidFill>
                <a:srgbClr val="282828"/>
              </a:solidFill>
              <a:ea typeface="Gill Sans" charset="0"/>
              <a:cs typeface="Gill Sans" charset="0"/>
            </a:endParaRPr>
          </a:p>
        </p:txBody>
      </p:sp>
      <p:sp>
        <p:nvSpPr>
          <p:cNvPr id="25615" name="Rectangle 15"/>
          <p:cNvSpPr>
            <a:spLocks/>
          </p:cNvSpPr>
          <p:nvPr/>
        </p:nvSpPr>
        <p:spPr bwMode="auto">
          <a:xfrm>
            <a:off x="7175283" y="3315065"/>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algn="ctr"/>
            <a:r>
              <a:rPr lang="en-US" sz="1050" dirty="0">
                <a:solidFill>
                  <a:srgbClr val="282828"/>
                </a:solidFill>
                <a:ea typeface="Gill Sans" charset="0"/>
                <a:cs typeface="Gill Sans" charset="0"/>
              </a:rPr>
              <a:t>Python 2.7 + Flask + </a:t>
            </a:r>
            <a:r>
              <a:rPr lang="en-US" sz="1050" dirty="0" err="1">
                <a:solidFill>
                  <a:srgbClr val="282828"/>
                </a:solidFill>
                <a:ea typeface="Gill Sans" charset="0"/>
                <a:cs typeface="Gill Sans" charset="0"/>
              </a:rPr>
              <a:t>pyredis</a:t>
            </a:r>
            <a:r>
              <a:rPr lang="en-US" sz="1050" dirty="0">
                <a:solidFill>
                  <a:srgbClr val="282828"/>
                </a:solidFill>
                <a:ea typeface="Gill Sans" charset="0"/>
                <a:cs typeface="Gill Sans" charset="0"/>
              </a:rPr>
              <a:t> + celery + </a:t>
            </a:r>
            <a:r>
              <a:rPr lang="en-US" sz="1050" dirty="0" err="1">
                <a:solidFill>
                  <a:srgbClr val="282828"/>
                </a:solidFill>
                <a:ea typeface="Gill Sans" charset="0"/>
                <a:cs typeface="Gill Sans" charset="0"/>
              </a:rPr>
              <a:t>psycopg</a:t>
            </a:r>
            <a:r>
              <a:rPr lang="en-US" sz="1050" dirty="0">
                <a:solidFill>
                  <a:srgbClr val="282828"/>
                </a:solidFill>
                <a:ea typeface="Gill Sans" charset="0"/>
                <a:cs typeface="Gill Sans" charset="0"/>
              </a:rPr>
              <a:t> + </a:t>
            </a:r>
            <a:r>
              <a:rPr lang="en-US" sz="1050" dirty="0" err="1">
                <a:solidFill>
                  <a:srgbClr val="282828"/>
                </a:solidFill>
                <a:ea typeface="Gill Sans" charset="0"/>
                <a:cs typeface="Gill Sans" charset="0"/>
              </a:rPr>
              <a:t>postgresql</a:t>
            </a:r>
            <a:r>
              <a:rPr lang="en-US" sz="1050" dirty="0">
                <a:solidFill>
                  <a:srgbClr val="282828"/>
                </a:solidFill>
                <a:ea typeface="Gill Sans" charset="0"/>
                <a:cs typeface="Gill Sans" charset="0"/>
              </a:rPr>
              <a:t>-client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2420</Words>
  <Application>Microsoft Office PowerPoint</Application>
  <PresentationFormat>Widescreen</PresentationFormat>
  <Paragraphs>721</Paragraphs>
  <Slides>45</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Arial</vt:lpstr>
      <vt:lpstr>Cabin</vt:lpstr>
      <vt:lpstr>Calibri</vt:lpstr>
      <vt:lpstr>Gill Sans</vt:lpstr>
      <vt:lpstr>Noto Sans Symbols</vt:lpstr>
      <vt:lpstr>Wingdings</vt:lpstr>
      <vt:lpstr>ヒラギノ角ゴ ProN W3</vt:lpstr>
      <vt:lpstr>Docker 2016</vt:lpstr>
      <vt:lpstr>Bitmap Image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CONTAINERS VS VIRTUAL MACHINES </vt:lpstr>
      <vt:lpstr>BUILD BETTER SOFTWARE </vt:lpstr>
      <vt:lpstr>SHARE AND COLLABORATE </vt:lpstr>
      <vt:lpstr>SHIP SOFTWARE FASTER AND AT SCALE </vt:lpstr>
      <vt:lpstr>PowerPoint Presentation</vt:lpstr>
      <vt:lpstr>PowerPoint Presentation</vt:lpstr>
      <vt:lpstr>Image vs Container</vt:lpstr>
      <vt:lpstr>Docker Daemon</vt:lpstr>
      <vt:lpstr>Docker CLI</vt:lpstr>
      <vt:lpstr>PowerPoint Presentation</vt:lpstr>
      <vt:lpstr>Docker File System</vt:lpstr>
      <vt:lpstr>Copy on Write</vt:lpstr>
      <vt:lpstr>Changes and Updates</vt:lpstr>
      <vt:lpstr>PowerPoint Presentation</vt:lpstr>
      <vt:lpstr>Dockerfile</vt:lpstr>
      <vt:lpstr>PowerPoint Presentation</vt:lpstr>
      <vt:lpstr>What about data persistence?</vt:lpstr>
      <vt:lpstr>PowerPoint Presentation</vt:lpstr>
      <vt:lpstr>Docker Hub / Docker Store</vt:lpstr>
      <vt:lpstr>PowerPoint Presentation</vt:lpstr>
      <vt:lpstr>Docker Compose</vt:lpstr>
      <vt:lpstr>PowerPoint Presentation</vt:lpstr>
      <vt:lpstr>Visual Studio Docker Tools</vt:lpstr>
      <vt:lpstr>PowerPoint Presentation</vt:lpstr>
      <vt:lpstr>PowerPoint Presentation</vt:lpstr>
      <vt:lpstr>TODO</vt:lpstr>
      <vt:lpstr>What are the basics of the Docker system?</vt:lpstr>
      <vt:lpstr>Containers vs. VMs </vt:lpstr>
      <vt:lpstr>Why are Docker containers lightweight?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29</cp:revision>
  <dcterms:created xsi:type="dcterms:W3CDTF">2017-01-21T19:06:17Z</dcterms:created>
  <dcterms:modified xsi:type="dcterms:W3CDTF">2017-01-23T03:53:14Z</dcterms:modified>
</cp:coreProperties>
</file>